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D48A9A2-E74F-439F-A4B9-D71E1012CEE5}" v="7" dt="2023-12-07T12:39:08.9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loes Kemna" userId="63e5ac61-92f8-4e19-ad0b-18e8cb82bf68" providerId="ADAL" clId="{9D48A9A2-E74F-439F-A4B9-D71E1012CEE5}"/>
    <pc:docChg chg="modSld">
      <pc:chgData name="Marloes Kemna" userId="63e5ac61-92f8-4e19-ad0b-18e8cb82bf68" providerId="ADAL" clId="{9D48A9A2-E74F-439F-A4B9-D71E1012CEE5}" dt="2023-12-07T12:39:10.623" v="8" actId="1076"/>
      <pc:docMkLst>
        <pc:docMk/>
      </pc:docMkLst>
      <pc:sldChg chg="modSp mod">
        <pc:chgData name="Marloes Kemna" userId="63e5ac61-92f8-4e19-ad0b-18e8cb82bf68" providerId="ADAL" clId="{9D48A9A2-E74F-439F-A4B9-D71E1012CEE5}" dt="2023-12-07T12:27:34.841" v="2" actId="1076"/>
        <pc:sldMkLst>
          <pc:docMk/>
          <pc:sldMk cId="3569786691" sldId="257"/>
        </pc:sldMkLst>
        <pc:picChg chg="mod">
          <ac:chgData name="Marloes Kemna" userId="63e5ac61-92f8-4e19-ad0b-18e8cb82bf68" providerId="ADAL" clId="{9D48A9A2-E74F-439F-A4B9-D71E1012CEE5}" dt="2023-12-07T12:27:34.841" v="2" actId="1076"/>
          <ac:picMkLst>
            <pc:docMk/>
            <pc:sldMk cId="3569786691" sldId="257"/>
            <ac:picMk id="4" creationId="{B22B9132-7C5A-2C24-176E-2B9C10695A7D}"/>
          </ac:picMkLst>
        </pc:picChg>
      </pc:sldChg>
      <pc:sldChg chg="modSp mod">
        <pc:chgData name="Marloes Kemna" userId="63e5ac61-92f8-4e19-ad0b-18e8cb82bf68" providerId="ADAL" clId="{9D48A9A2-E74F-439F-A4B9-D71E1012CEE5}" dt="2023-12-07T12:30:34.793" v="3" actId="1076"/>
        <pc:sldMkLst>
          <pc:docMk/>
          <pc:sldMk cId="65448205" sldId="258"/>
        </pc:sldMkLst>
        <pc:picChg chg="mod">
          <ac:chgData name="Marloes Kemna" userId="63e5ac61-92f8-4e19-ad0b-18e8cb82bf68" providerId="ADAL" clId="{9D48A9A2-E74F-439F-A4B9-D71E1012CEE5}" dt="2023-12-07T12:30:34.793" v="3" actId="1076"/>
          <ac:picMkLst>
            <pc:docMk/>
            <pc:sldMk cId="65448205" sldId="258"/>
            <ac:picMk id="6" creationId="{F0888CBC-CEF6-CCEB-D714-BA70D33F4CE9}"/>
          </ac:picMkLst>
        </pc:picChg>
      </pc:sldChg>
      <pc:sldChg chg="modSp mod">
        <pc:chgData name="Marloes Kemna" userId="63e5ac61-92f8-4e19-ad0b-18e8cb82bf68" providerId="ADAL" clId="{9D48A9A2-E74F-439F-A4B9-D71E1012CEE5}" dt="2023-12-07T12:33:21.846" v="4" actId="1076"/>
        <pc:sldMkLst>
          <pc:docMk/>
          <pc:sldMk cId="384248353" sldId="259"/>
        </pc:sldMkLst>
        <pc:picChg chg="mod">
          <ac:chgData name="Marloes Kemna" userId="63e5ac61-92f8-4e19-ad0b-18e8cb82bf68" providerId="ADAL" clId="{9D48A9A2-E74F-439F-A4B9-D71E1012CEE5}" dt="2023-12-07T12:33:21.846" v="4" actId="1076"/>
          <ac:picMkLst>
            <pc:docMk/>
            <pc:sldMk cId="384248353" sldId="259"/>
            <ac:picMk id="10" creationId="{53F07E23-49C7-6F12-B2F3-88F27FE09E5A}"/>
          </ac:picMkLst>
        </pc:picChg>
      </pc:sldChg>
      <pc:sldChg chg="modSp mod">
        <pc:chgData name="Marloes Kemna" userId="63e5ac61-92f8-4e19-ad0b-18e8cb82bf68" providerId="ADAL" clId="{9D48A9A2-E74F-439F-A4B9-D71E1012CEE5}" dt="2023-12-07T12:34:47.106" v="5" actId="1076"/>
        <pc:sldMkLst>
          <pc:docMk/>
          <pc:sldMk cId="3737845454" sldId="260"/>
        </pc:sldMkLst>
        <pc:picChg chg="mod">
          <ac:chgData name="Marloes Kemna" userId="63e5ac61-92f8-4e19-ad0b-18e8cb82bf68" providerId="ADAL" clId="{9D48A9A2-E74F-439F-A4B9-D71E1012CEE5}" dt="2023-12-07T12:34:47.106" v="5" actId="1076"/>
          <ac:picMkLst>
            <pc:docMk/>
            <pc:sldMk cId="3737845454" sldId="260"/>
            <ac:picMk id="5" creationId="{20157B96-4419-3DC9-714D-425BEB404E5F}"/>
          </ac:picMkLst>
        </pc:picChg>
      </pc:sldChg>
      <pc:sldChg chg="modSp mod">
        <pc:chgData name="Marloes Kemna" userId="63e5ac61-92f8-4e19-ad0b-18e8cb82bf68" providerId="ADAL" clId="{9D48A9A2-E74F-439F-A4B9-D71E1012CEE5}" dt="2023-12-07T12:38:43.868" v="7" actId="1076"/>
        <pc:sldMkLst>
          <pc:docMk/>
          <pc:sldMk cId="384438109" sldId="261"/>
        </pc:sldMkLst>
        <pc:picChg chg="mod">
          <ac:chgData name="Marloes Kemna" userId="63e5ac61-92f8-4e19-ad0b-18e8cb82bf68" providerId="ADAL" clId="{9D48A9A2-E74F-439F-A4B9-D71E1012CEE5}" dt="2023-12-07T12:38:43.868" v="7" actId="1076"/>
          <ac:picMkLst>
            <pc:docMk/>
            <pc:sldMk cId="384438109" sldId="261"/>
            <ac:picMk id="6" creationId="{464819DE-F8AA-5288-A352-B6E114314379}"/>
          </ac:picMkLst>
        </pc:picChg>
      </pc:sldChg>
      <pc:sldChg chg="modSp mod">
        <pc:chgData name="Marloes Kemna" userId="63e5ac61-92f8-4e19-ad0b-18e8cb82bf68" providerId="ADAL" clId="{9D48A9A2-E74F-439F-A4B9-D71E1012CEE5}" dt="2023-12-07T12:36:31.992" v="6" actId="1076"/>
        <pc:sldMkLst>
          <pc:docMk/>
          <pc:sldMk cId="3758259926" sldId="262"/>
        </pc:sldMkLst>
        <pc:picChg chg="mod">
          <ac:chgData name="Marloes Kemna" userId="63e5ac61-92f8-4e19-ad0b-18e8cb82bf68" providerId="ADAL" clId="{9D48A9A2-E74F-439F-A4B9-D71E1012CEE5}" dt="2023-12-07T12:36:31.992" v="6" actId="1076"/>
          <ac:picMkLst>
            <pc:docMk/>
            <pc:sldMk cId="3758259926" sldId="262"/>
            <ac:picMk id="5" creationId="{25944C55-2180-B8BC-5F88-8FADDB48758F}"/>
          </ac:picMkLst>
        </pc:picChg>
      </pc:sldChg>
      <pc:sldChg chg="modSp mod">
        <pc:chgData name="Marloes Kemna" userId="63e5ac61-92f8-4e19-ad0b-18e8cb82bf68" providerId="ADAL" clId="{9D48A9A2-E74F-439F-A4B9-D71E1012CEE5}" dt="2023-12-07T12:39:10.623" v="8" actId="1076"/>
        <pc:sldMkLst>
          <pc:docMk/>
          <pc:sldMk cId="796979096" sldId="263"/>
        </pc:sldMkLst>
        <pc:picChg chg="mod">
          <ac:chgData name="Marloes Kemna" userId="63e5ac61-92f8-4e19-ad0b-18e8cb82bf68" providerId="ADAL" clId="{9D48A9A2-E74F-439F-A4B9-D71E1012CEE5}" dt="2023-12-07T12:39:10.623" v="8" actId="1076"/>
          <ac:picMkLst>
            <pc:docMk/>
            <pc:sldMk cId="796979096" sldId="263"/>
            <ac:picMk id="5" creationId="{1BCD7BAE-AEA7-4769-D8D1-BC18238AD773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7691B5-A5BB-5CFE-A1AD-2285B7A7A7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94E48FE-5927-C4B1-4FCD-2C06809C4A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D09006A-9288-1F4E-1F0C-B5BBEEABB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9A2A8-04A8-4FFC-8D85-65EE27D25FD9}" type="datetimeFigureOut">
              <a:rPr lang="nl-NL" smtClean="0"/>
              <a:t>7-12-2023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8768B43-0CB4-B98B-43E9-C8F0ED271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E3BE7C3-B20C-B3AF-C4F6-195C06956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AC383-9659-4334-B287-25E838DCCF8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4192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E21096-3C6C-C281-FB90-B4E088708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1905279-110E-2782-69B1-C3B89BA94D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F385F75-4393-8A74-16A8-B4B11AF6C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9A2A8-04A8-4FFC-8D85-65EE27D25FD9}" type="datetimeFigureOut">
              <a:rPr lang="nl-NL" smtClean="0"/>
              <a:t>7-12-2023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E279731-F871-F801-1189-78B3C57F5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52E3619-F54E-BF74-C3FC-C615A0DAC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AC383-9659-4334-B287-25E838DCCF8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1783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8E3D538D-7338-4987-B1D1-C9F86C6666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62F2E4D-5D42-B758-7905-B31CC6A7C5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B8CB799-21F6-F70D-F19C-BAE709C79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9A2A8-04A8-4FFC-8D85-65EE27D25FD9}" type="datetimeFigureOut">
              <a:rPr lang="nl-NL" smtClean="0"/>
              <a:t>7-12-2023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91E2298-887D-080B-58FE-B77BB80A1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902893D-905E-173A-5344-0ECF53ED7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AC383-9659-4334-B287-25E838DCCF8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1291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3DFCE9-03E4-2AE7-C520-CEBCC8020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E5876AE-BD92-3D98-6479-0B137A780B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E45481F-25CB-164E-21B1-E55F10016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9A2A8-04A8-4FFC-8D85-65EE27D25FD9}" type="datetimeFigureOut">
              <a:rPr lang="nl-NL" smtClean="0"/>
              <a:t>7-12-2023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E605E38-EAB7-C796-DFEE-493F5BC37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57825E0-F6E9-D2B8-0C9E-E15FF6FF8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AC383-9659-4334-B287-25E838DCCF8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0357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5DF9D8-1337-D14E-68C8-2078CC3C6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4F6D34C-E6E3-E27C-DC6E-32087FF96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D6309ED-2FFB-AA70-1397-51CA7E1A8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9A2A8-04A8-4FFC-8D85-65EE27D25FD9}" type="datetimeFigureOut">
              <a:rPr lang="nl-NL" smtClean="0"/>
              <a:t>7-12-2023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381F944-E191-52BA-B6DE-6701FC4DA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201705E-0633-6A0F-CB58-08FD700D6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AC383-9659-4334-B287-25E838DCCF8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099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E8D7DB-02CB-3E14-B739-4ED43F9D2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5C0FC3F-5AC9-5069-DCF4-D669690C5D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D4CA14B-7949-26C2-67CE-36A08D379D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5A5073D-9000-B030-9201-8DF99780D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9A2A8-04A8-4FFC-8D85-65EE27D25FD9}" type="datetimeFigureOut">
              <a:rPr lang="nl-NL" smtClean="0"/>
              <a:t>7-12-2023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A3DAFB3-0BE8-2B2A-DEED-AB441ABAE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8F8089D-3C02-F7E5-E3AD-7A746E2BB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AC383-9659-4334-B287-25E838DCCF8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210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B6C6DA-364D-ECC9-F064-1F734F143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0B87BEC-913A-3154-8626-6C8451FE26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E9F239E-7256-5482-626D-5CE2279B4E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87F20DD-04C1-9E14-AC67-1E03E971A2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B3DB6EB9-DB6C-6393-BE05-44ADA8338E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71E697CC-3D8A-B50B-559D-C043775B6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9A2A8-04A8-4FFC-8D85-65EE27D25FD9}" type="datetimeFigureOut">
              <a:rPr lang="nl-NL" smtClean="0"/>
              <a:t>7-12-2023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3BFDA973-1B9F-F3DE-0B86-F2F6562B6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3E448D24-46B4-8AD1-E979-4CCB75B4F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AC383-9659-4334-B287-25E838DCCF8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4336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035AC7-38AF-7EA3-D2B3-4DE113017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CFED4D9-B566-245B-B041-E95828D7B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9A2A8-04A8-4FFC-8D85-65EE27D25FD9}" type="datetimeFigureOut">
              <a:rPr lang="nl-NL" smtClean="0"/>
              <a:t>7-12-2023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8E19FEF-9CD7-B809-7701-706B896BF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AB6E9F3-E0C0-A761-B3F2-245534904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AC383-9659-4334-B287-25E838DCCF8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4535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BCB9253E-73A3-F21A-0067-9EF956E95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9A2A8-04A8-4FFC-8D85-65EE27D25FD9}" type="datetimeFigureOut">
              <a:rPr lang="nl-NL" smtClean="0"/>
              <a:t>7-12-2023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A9DD5F3-94C4-4B1D-0C1A-0D49CECDD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9F82774-086D-8075-DDC1-713CF0E1C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AC383-9659-4334-B287-25E838DCCF8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4964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C62031-A765-7A47-7069-41B185D24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14551CE-6959-155B-CD8D-FD4B0775C0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98A3777-213B-4DE0-4852-7CBD53A519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6D19F3F-CCDA-FA39-3296-B83D18706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9A2A8-04A8-4FFC-8D85-65EE27D25FD9}" type="datetimeFigureOut">
              <a:rPr lang="nl-NL" smtClean="0"/>
              <a:t>7-12-2023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8A6917B-217C-F494-EB47-AC3537057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FFCF162-942A-73A6-D2D5-1D0D3ABB3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AC383-9659-4334-B287-25E838DCCF8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7390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394011-C843-BDCC-4CAB-9DB0BFACD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0DCA21B-8EFE-7455-FEF8-1081EAE452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966EFF6-7779-8F9A-8A39-802B0E8C50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9D3BD6C-76EB-2BAD-7774-E3DE40C45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9A2A8-04A8-4FFC-8D85-65EE27D25FD9}" type="datetimeFigureOut">
              <a:rPr lang="nl-NL" smtClean="0"/>
              <a:t>7-12-2023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C41A54F-77F1-C365-4E66-B44EC95B6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9606735-073B-65A6-BE29-9A2791717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AC383-9659-4334-B287-25E838DCCF8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9020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ED18158-8C64-5ED5-04C1-9A0F4C316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7318503-827F-9EBE-08A9-79F71BB8DA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B1A28D7-4243-3619-5E03-BFFDF5E90C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D9A2A8-04A8-4FFC-8D85-65EE27D25FD9}" type="datetimeFigureOut">
              <a:rPr lang="nl-NL" smtClean="0"/>
              <a:t>7-12-2023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F0C5CDB-593E-8A28-CEEA-4C493B857C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DC0C27E-F206-067D-C944-34D55BBDB9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7AC383-9659-4334-B287-25E838DCCF8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6516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hyperlink" Target="https://www.google.nl/url?sa=i&amp;rct=j&amp;q=&amp;esrc=s&amp;source=images&amp;cd=&amp;cad=rja&amp;uact=8&amp;ved=0ahUKEwjqpomsrZbVAhUHUlAKHTUoDwgQjRwIBw&amp;url=https://biologielessen.nl/index.php/a-7/1546-longblaasjes&amp;psig=AFQjCNFXaLVIjPC6n3gMXoCJdarnbOTnQg&amp;ust=1500588339006727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7">
            <a:extLst>
              <a:ext uri="{FF2B5EF4-FFF2-40B4-BE49-F238E27FC236}">
                <a16:creationId xmlns:a16="http://schemas.microsoft.com/office/drawing/2014/main" id="{D278ADA9-6383-4BDD-80D2-8899A4026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9">
            <a:extLst>
              <a:ext uri="{FF2B5EF4-FFF2-40B4-BE49-F238E27FC236}">
                <a16:creationId xmlns:a16="http://schemas.microsoft.com/office/drawing/2014/main" id="{484B7147-B0F6-40ED-B5A2-FF72BC819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Rectangle 11">
            <a:extLst>
              <a:ext uri="{FF2B5EF4-FFF2-40B4-BE49-F238E27FC236}">
                <a16:creationId xmlns:a16="http://schemas.microsoft.com/office/drawing/2014/main" id="{B36D2DE0-0628-4A9A-A59D-7BA8B5EB3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13">
            <a:extLst>
              <a:ext uri="{FF2B5EF4-FFF2-40B4-BE49-F238E27FC236}">
                <a16:creationId xmlns:a16="http://schemas.microsoft.com/office/drawing/2014/main" id="{48E405C9-94BE-41DA-928C-DEC9A8550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5929" y="148929"/>
            <a:ext cx="6560142" cy="6560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785B9EE-CFE3-DE37-DE8F-72061AB989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5031" y="1380754"/>
            <a:ext cx="5561938" cy="2513516"/>
          </a:xfrm>
        </p:spPr>
        <p:txBody>
          <a:bodyPr>
            <a:normAutofit/>
          </a:bodyPr>
          <a:lstStyle/>
          <a:p>
            <a:r>
              <a:rPr lang="nl-NL"/>
              <a:t>Hoofdstuk 3 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4166285-4345-3983-A6AB-EF9458A03F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15031" y="4076802"/>
            <a:ext cx="5561938" cy="1534587"/>
          </a:xfrm>
        </p:spPr>
        <p:txBody>
          <a:bodyPr>
            <a:normAutofit/>
          </a:bodyPr>
          <a:lstStyle/>
          <a:p>
            <a:r>
              <a:rPr lang="nl-NL"/>
              <a:t>Het ademhalingsstelsel </a:t>
            </a:r>
            <a:endParaRPr lang="nl-NL" dirty="0"/>
          </a:p>
        </p:txBody>
      </p:sp>
      <p:sp>
        <p:nvSpPr>
          <p:cNvPr id="23" name="Arc 15">
            <a:extLst>
              <a:ext uri="{FF2B5EF4-FFF2-40B4-BE49-F238E27FC236}">
                <a16:creationId xmlns:a16="http://schemas.microsoft.com/office/drawing/2014/main" id="{D2091A72-D5BB-42AC-8FD3-F7747D908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222429" flipV="1">
            <a:off x="2494119" y="6170"/>
            <a:ext cx="6816262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ED12BFC-A737-46AF-8411-481112D54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0995" y="5310973"/>
            <a:ext cx="705948" cy="68679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621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53DAD4D-AA26-9CA1-D4D7-7D0F36698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nl-NL">
                <a:solidFill>
                  <a:srgbClr val="FFFFFF"/>
                </a:solidFill>
              </a:rPr>
              <a:t>Leerdoelen 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4B4B6F7-8A68-9D78-13C0-1D02B84802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nl-NL" dirty="0"/>
              <a:t>Je kent de organen van het ademhalingsstelsel</a:t>
            </a:r>
          </a:p>
          <a:p>
            <a:r>
              <a:rPr lang="nl-NL" dirty="0"/>
              <a:t>Je kan de samenwerking tussen organen van het ademhalingsstelsel beschrijven </a:t>
            </a:r>
          </a:p>
          <a:p>
            <a:r>
              <a:rPr lang="nl-NL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Je kan het proces verbranding omschrijven en uitleggen</a:t>
            </a:r>
            <a:endParaRPr lang="nl-NL" b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Je kan de zuurstof/koolstofdioxide stofwisseling beschrijven</a:t>
            </a:r>
            <a:endParaRPr lang="nl-NL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dirty="0"/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22B9132-7C5A-2C24-176E-2B9C10695A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43393" y="50051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786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962"/>
    </mc:Choice>
    <mc:Fallback>
      <p:transition spd="slow" advTm="45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7D0FF5-6FA2-AB76-A305-1FAA7E50C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Begrippen 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98BB870-3694-0121-B04F-3A880DB5338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/>
              <a:t>Gaswisseling</a:t>
            </a:r>
          </a:p>
          <a:p>
            <a:r>
              <a:rPr lang="nl-NL" dirty="0"/>
              <a:t>Mond</a:t>
            </a:r>
          </a:p>
          <a:p>
            <a:r>
              <a:rPr lang="nl-NL" dirty="0"/>
              <a:t>Keel</a:t>
            </a:r>
          </a:p>
          <a:p>
            <a:r>
              <a:rPr lang="nl-NL" dirty="0"/>
              <a:t>Neus</a:t>
            </a:r>
          </a:p>
          <a:p>
            <a:r>
              <a:rPr lang="nl-NL" dirty="0"/>
              <a:t>Huig</a:t>
            </a:r>
          </a:p>
          <a:p>
            <a:r>
              <a:rPr lang="nl-NL" dirty="0"/>
              <a:t>Strottenklepje</a:t>
            </a:r>
          </a:p>
          <a:p>
            <a:r>
              <a:rPr lang="nl-NL" dirty="0"/>
              <a:t>Luchtpijp</a:t>
            </a:r>
          </a:p>
          <a:p>
            <a:endParaRPr lang="nl-NL" dirty="0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67EBD1EF-8639-D060-9CB3-5FCC7333E4D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NL" dirty="0"/>
              <a:t>Longen</a:t>
            </a:r>
          </a:p>
          <a:p>
            <a:r>
              <a:rPr lang="nl-NL" dirty="0"/>
              <a:t>Bronchiën </a:t>
            </a:r>
          </a:p>
          <a:p>
            <a:r>
              <a:rPr lang="nl-NL" dirty="0"/>
              <a:t>Longblaasjes</a:t>
            </a:r>
          </a:p>
          <a:p>
            <a:endParaRPr lang="nl-NL" dirty="0"/>
          </a:p>
        </p:txBody>
      </p:sp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0888CBC-CEF6-CCEB-D714-BA70D33F4C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63000" y="45024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48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990"/>
    </mc:Choice>
    <mc:Fallback>
      <p:transition spd="slow" advTm="117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9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33" name="Arc 1032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28C4F93E-B640-1857-C203-AECFAC8B7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 organen van het ademhalingsstelsel </a:t>
            </a:r>
          </a:p>
        </p:txBody>
      </p:sp>
      <p:sp>
        <p:nvSpPr>
          <p:cNvPr id="1038" name="Freeform: Shape 1034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 descr="Diagram: Ademhalingsstelsel | Quizlet">
            <a:extLst>
              <a:ext uri="{FF2B5EF4-FFF2-40B4-BE49-F238E27FC236}">
                <a16:creationId xmlns:a16="http://schemas.microsoft.com/office/drawing/2014/main" id="{7B952489-6D6D-38DD-0476-D2B22EA92C4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3182" y="1570525"/>
            <a:ext cx="4777381" cy="3547205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6ECDCDDE-43D3-DB3D-8280-9ADEF38FF5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94962" y="1984443"/>
            <a:ext cx="5458838" cy="419252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 err="1"/>
              <a:t>Neusholte</a:t>
            </a:r>
            <a:r>
              <a:rPr lang="en-US" dirty="0"/>
              <a:t>: </a:t>
            </a:r>
            <a:r>
              <a:rPr lang="en-US" dirty="0" err="1"/>
              <a:t>filtert</a:t>
            </a:r>
            <a:r>
              <a:rPr lang="en-US" dirty="0"/>
              <a:t> </a:t>
            </a:r>
            <a:r>
              <a:rPr lang="en-US" dirty="0" err="1"/>
              <a:t>stofdeeltjes</a:t>
            </a:r>
            <a:r>
              <a:rPr lang="en-US" dirty="0"/>
              <a:t> </a:t>
            </a:r>
            <a:r>
              <a:rPr lang="en-US" dirty="0" err="1"/>
              <a:t>uit</a:t>
            </a:r>
            <a:r>
              <a:rPr lang="en-US" dirty="0"/>
              <a:t> de </a:t>
            </a:r>
            <a:r>
              <a:rPr lang="en-US" dirty="0" err="1"/>
              <a:t>lucht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verwarmt</a:t>
            </a:r>
            <a:r>
              <a:rPr lang="en-US" dirty="0"/>
              <a:t> de </a:t>
            </a:r>
            <a:r>
              <a:rPr lang="en-US" dirty="0" err="1"/>
              <a:t>lucht</a:t>
            </a:r>
            <a:endParaRPr lang="en-US" dirty="0"/>
          </a:p>
          <a:p>
            <a:r>
              <a:rPr lang="en-US" dirty="0" err="1"/>
              <a:t>Mondholte</a:t>
            </a:r>
            <a:r>
              <a:rPr lang="en-US" dirty="0"/>
              <a:t>: </a:t>
            </a:r>
            <a:r>
              <a:rPr lang="en-US" dirty="0" err="1"/>
              <a:t>verwarmt</a:t>
            </a:r>
            <a:r>
              <a:rPr lang="en-US" dirty="0"/>
              <a:t> de </a:t>
            </a:r>
            <a:r>
              <a:rPr lang="en-US" dirty="0" err="1"/>
              <a:t>lucht</a:t>
            </a:r>
            <a:endParaRPr lang="en-US" dirty="0"/>
          </a:p>
          <a:p>
            <a:r>
              <a:rPr lang="en-US" dirty="0" err="1"/>
              <a:t>Keelholte</a:t>
            </a:r>
            <a:r>
              <a:rPr lang="en-US" dirty="0"/>
              <a:t>: het </a:t>
            </a:r>
            <a:r>
              <a:rPr lang="en-US" dirty="0" err="1"/>
              <a:t>strottenklepje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de </a:t>
            </a:r>
            <a:r>
              <a:rPr lang="en-US" dirty="0" err="1"/>
              <a:t>huig</a:t>
            </a:r>
            <a:r>
              <a:rPr lang="en-US" dirty="0"/>
              <a:t> </a:t>
            </a:r>
            <a:r>
              <a:rPr lang="en-US" dirty="0" err="1"/>
              <a:t>staan</a:t>
            </a:r>
            <a:r>
              <a:rPr lang="en-US" dirty="0"/>
              <a:t> open </a:t>
            </a:r>
            <a:r>
              <a:rPr lang="en-US" dirty="0" err="1"/>
              <a:t>tijdens</a:t>
            </a:r>
            <a:r>
              <a:rPr lang="en-US" dirty="0"/>
              <a:t> de </a:t>
            </a:r>
            <a:r>
              <a:rPr lang="en-US" dirty="0" err="1"/>
              <a:t>ademhaling</a:t>
            </a:r>
            <a:endParaRPr lang="en-US" dirty="0"/>
          </a:p>
          <a:p>
            <a:r>
              <a:rPr lang="en-US" dirty="0" err="1"/>
              <a:t>Luchtpijp</a:t>
            </a:r>
            <a:r>
              <a:rPr lang="en-US" dirty="0"/>
              <a:t>: </a:t>
            </a:r>
            <a:r>
              <a:rPr lang="en-US" dirty="0" err="1"/>
              <a:t>bevat</a:t>
            </a:r>
            <a:r>
              <a:rPr lang="en-US" dirty="0"/>
              <a:t> </a:t>
            </a:r>
            <a:r>
              <a:rPr lang="en-US" dirty="0" err="1"/>
              <a:t>kraakbeenringen</a:t>
            </a:r>
            <a:r>
              <a:rPr lang="en-US" dirty="0"/>
              <a:t> die </a:t>
            </a:r>
            <a:r>
              <a:rPr lang="en-US" dirty="0" err="1"/>
              <a:t>voorkomen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luchtpijp</a:t>
            </a:r>
            <a:r>
              <a:rPr lang="en-US" dirty="0"/>
              <a:t> </a:t>
            </a:r>
            <a:r>
              <a:rPr lang="en-US" dirty="0" err="1"/>
              <a:t>inklapt</a:t>
            </a:r>
            <a:endParaRPr lang="en-US" dirty="0"/>
          </a:p>
          <a:p>
            <a:endParaRPr lang="en-US" dirty="0"/>
          </a:p>
        </p:txBody>
      </p:sp>
      <p:pic>
        <p:nvPicPr>
          <p:cNvPr id="10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3F07E23-49C7-6F12-B2F3-88F27FE09E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79112" y="56830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48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023"/>
    </mc:Choice>
    <mc:Fallback>
      <p:transition spd="slow" advTm="142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02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57" name="Arc 2056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344E1AD-E0C6-19D9-5569-6482C2740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Organen van het ademhalingsstelsel</a:t>
            </a:r>
          </a:p>
        </p:txBody>
      </p:sp>
      <p:sp>
        <p:nvSpPr>
          <p:cNvPr id="2059" name="Freeform: Shape 2058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50" name="Picture 2" descr="Diagram: Ademhalingsstelsel | Quizlet">
            <a:extLst>
              <a:ext uri="{FF2B5EF4-FFF2-40B4-BE49-F238E27FC236}">
                <a16:creationId xmlns:a16="http://schemas.microsoft.com/office/drawing/2014/main" id="{A6B3A6CB-F111-4E37-93FA-38EF2A0908B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3182" y="1570525"/>
            <a:ext cx="4777381" cy="3547205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748892A-522D-634C-9E2E-621F151ABD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94962" y="1984443"/>
            <a:ext cx="5458838" cy="419252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Bronchiën: vertakkingen van de luchtpijp die een stevige wand hebben, waardoor ze niet zomaar inklappen</a:t>
            </a:r>
          </a:p>
          <a:p>
            <a:r>
              <a:rPr lang="en-US"/>
              <a:t>Longblaasjes: kleine blaasjes in de longen waar de gaswisseling plaatsvindt </a:t>
            </a:r>
          </a:p>
        </p:txBody>
      </p: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0157B96-4419-3DC9-714D-425BEB404E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18031" y="5181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845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640"/>
    </mc:Choice>
    <mc:Fallback>
      <p:transition spd="slow" advTm="58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66E48AFA-8884-4F68-A44F-D2C1E8609C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0FC6257-D694-64F7-D410-B87D37876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998018"/>
            <a:ext cx="3981854" cy="221651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Verbranding </a:t>
            </a:r>
          </a:p>
        </p:txBody>
      </p:sp>
      <p:sp>
        <p:nvSpPr>
          <p:cNvPr id="3081" name="Arc 3080">
            <a:extLst>
              <a:ext uri="{FF2B5EF4-FFF2-40B4-BE49-F238E27FC236}">
                <a16:creationId xmlns:a16="http://schemas.microsoft.com/office/drawing/2014/main" id="{969D19A6-08CB-498C-93EC-3FFB021FC6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269068">
            <a:off x="8717845" y="3339275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Verbranding">
            <a:extLst>
              <a:ext uri="{FF2B5EF4-FFF2-40B4-BE49-F238E27FC236}">
                <a16:creationId xmlns:a16="http://schemas.microsoft.com/office/drawing/2014/main" id="{5ADC4CF9-9092-916F-6E7D-CE48CB6C0D9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1600" y="704504"/>
            <a:ext cx="9388800" cy="2957472"/>
          </a:xfrm>
          <a:custGeom>
            <a:avLst/>
            <a:gdLst/>
            <a:ahLst/>
            <a:cxnLst/>
            <a:rect l="l" t="t" r="r" b="b"/>
            <a:pathLst>
              <a:path w="10580201" h="2957472">
                <a:moveTo>
                  <a:pt x="88961" y="0"/>
                </a:moveTo>
                <a:lnTo>
                  <a:pt x="10491240" y="0"/>
                </a:lnTo>
                <a:cubicBezTo>
                  <a:pt x="10540372" y="0"/>
                  <a:pt x="10580201" y="39829"/>
                  <a:pt x="10580201" y="88961"/>
                </a:cubicBezTo>
                <a:lnTo>
                  <a:pt x="10580201" y="2868511"/>
                </a:lnTo>
                <a:cubicBezTo>
                  <a:pt x="10580201" y="2917643"/>
                  <a:pt x="10540372" y="2957472"/>
                  <a:pt x="10491240" y="2957472"/>
                </a:cubicBezTo>
                <a:lnTo>
                  <a:pt x="88961" y="2957472"/>
                </a:lnTo>
                <a:cubicBezTo>
                  <a:pt x="39829" y="2957472"/>
                  <a:pt x="0" y="2917643"/>
                  <a:pt x="0" y="2868511"/>
                </a:cubicBezTo>
                <a:lnTo>
                  <a:pt x="0" y="88961"/>
                </a:lnTo>
                <a:cubicBezTo>
                  <a:pt x="0" y="39829"/>
                  <a:pt x="39829" y="0"/>
                  <a:pt x="88961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A355DE7-4117-75EB-04E5-8B643CC63F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70835" y="3998019"/>
            <a:ext cx="6382966" cy="221651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In je </a:t>
            </a:r>
            <a:r>
              <a:rPr lang="en-US" dirty="0" err="1"/>
              <a:t>cellen</a:t>
            </a:r>
            <a:r>
              <a:rPr lang="en-US" dirty="0"/>
              <a:t> </a:t>
            </a:r>
            <a:r>
              <a:rPr lang="en-US" dirty="0" err="1"/>
              <a:t>vindt</a:t>
            </a:r>
            <a:r>
              <a:rPr lang="en-US" dirty="0"/>
              <a:t> </a:t>
            </a:r>
            <a:r>
              <a:rPr lang="en-US" dirty="0" err="1"/>
              <a:t>verbranding</a:t>
            </a:r>
            <a:r>
              <a:rPr lang="en-US" dirty="0"/>
              <a:t> </a:t>
            </a:r>
            <a:r>
              <a:rPr lang="en-US" dirty="0" err="1"/>
              <a:t>plaats</a:t>
            </a:r>
            <a:endParaRPr lang="en-US" dirty="0"/>
          </a:p>
          <a:p>
            <a:r>
              <a:rPr lang="en-US" dirty="0"/>
              <a:t>Glucose </a:t>
            </a:r>
            <a:r>
              <a:rPr lang="en-US" dirty="0" err="1"/>
              <a:t>wordt</a:t>
            </a:r>
            <a:r>
              <a:rPr lang="en-US" dirty="0"/>
              <a:t> in de </a:t>
            </a:r>
            <a:r>
              <a:rPr lang="en-US" dirty="0" err="1"/>
              <a:t>cellen</a:t>
            </a:r>
            <a:r>
              <a:rPr lang="en-US" dirty="0"/>
              <a:t> </a:t>
            </a:r>
            <a:r>
              <a:rPr lang="en-US" dirty="0" err="1"/>
              <a:t>omgezet</a:t>
            </a:r>
            <a:r>
              <a:rPr lang="en-US" dirty="0"/>
              <a:t> in </a:t>
            </a:r>
            <a:r>
              <a:rPr lang="en-US" dirty="0" err="1"/>
              <a:t>koolstofdioxide</a:t>
            </a:r>
            <a:r>
              <a:rPr lang="en-US" dirty="0"/>
              <a:t>, water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energie</a:t>
            </a:r>
            <a:endParaRPr lang="en-US" dirty="0"/>
          </a:p>
          <a:p>
            <a:r>
              <a:rPr lang="en-US" dirty="0" err="1"/>
              <a:t>Hiervoor</a:t>
            </a:r>
            <a:r>
              <a:rPr lang="en-US" dirty="0"/>
              <a:t> is </a:t>
            </a:r>
            <a:r>
              <a:rPr lang="en-US" dirty="0" err="1"/>
              <a:t>zuurstof</a:t>
            </a:r>
            <a:r>
              <a:rPr lang="en-US" dirty="0"/>
              <a:t> </a:t>
            </a:r>
            <a:r>
              <a:rPr lang="en-US" dirty="0" err="1"/>
              <a:t>nodig</a:t>
            </a:r>
            <a:r>
              <a:rPr lang="en-US" dirty="0"/>
              <a:t> </a:t>
            </a:r>
          </a:p>
        </p:txBody>
      </p: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5944C55-2180-B8BC-5F88-8FADDB4875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91033" y="57348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259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634"/>
    </mc:Choice>
    <mc:Fallback>
      <p:transition spd="slow" advTm="926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6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E48AFA-8884-4F68-A44F-D2C1E8609C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5F9664B-07E6-8B6B-EED7-44826380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998018"/>
            <a:ext cx="3981854" cy="221651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Gaswisseling 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969D19A6-08CB-498C-93EC-3FFB021FC6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269068">
            <a:off x="8717845" y="3339275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Tijdelijke aanduiding voor inhoud 4" descr="Afbeeldingsresultaat voor longblaasjes">
            <a:hlinkClick r:id="rId4"/>
            <a:extLst>
              <a:ext uri="{FF2B5EF4-FFF2-40B4-BE49-F238E27FC236}">
                <a16:creationId xmlns:a16="http://schemas.microsoft.com/office/drawing/2014/main" id="{FBAE4CD7-A69A-9255-CCA2-8684ABCD178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0243" y="704504"/>
            <a:ext cx="4991513" cy="2957472"/>
          </a:xfrm>
          <a:custGeom>
            <a:avLst/>
            <a:gdLst/>
            <a:ahLst/>
            <a:cxnLst/>
            <a:rect l="l" t="t" r="r" b="b"/>
            <a:pathLst>
              <a:path w="10580201" h="2957472">
                <a:moveTo>
                  <a:pt x="88961" y="0"/>
                </a:moveTo>
                <a:lnTo>
                  <a:pt x="10491240" y="0"/>
                </a:lnTo>
                <a:cubicBezTo>
                  <a:pt x="10540372" y="0"/>
                  <a:pt x="10580201" y="39829"/>
                  <a:pt x="10580201" y="88961"/>
                </a:cubicBezTo>
                <a:lnTo>
                  <a:pt x="10580201" y="2868511"/>
                </a:lnTo>
                <a:cubicBezTo>
                  <a:pt x="10580201" y="2917643"/>
                  <a:pt x="10540372" y="2957472"/>
                  <a:pt x="10491240" y="2957472"/>
                </a:cubicBezTo>
                <a:lnTo>
                  <a:pt x="88961" y="2957472"/>
                </a:lnTo>
                <a:cubicBezTo>
                  <a:pt x="39829" y="2957472"/>
                  <a:pt x="0" y="2917643"/>
                  <a:pt x="0" y="2868511"/>
                </a:cubicBezTo>
                <a:lnTo>
                  <a:pt x="0" y="88961"/>
                </a:lnTo>
                <a:cubicBezTo>
                  <a:pt x="0" y="39829"/>
                  <a:pt x="39829" y="0"/>
                  <a:pt x="88961" y="0"/>
                </a:cubicBezTo>
                <a:close/>
              </a:path>
            </a:pathLst>
          </a:custGeom>
          <a:noFill/>
        </p:spPr>
      </p:pic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D85BDFC-3265-3450-11B0-AA63803A2E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70835" y="3998019"/>
            <a:ext cx="6382966" cy="221651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800"/>
              <a:t>Koolstofdioxide: komt vrij bij de verbranding van glucose in de cellen</a:t>
            </a:r>
          </a:p>
          <a:p>
            <a:r>
              <a:rPr lang="en-US" sz="1800"/>
              <a:t>Zuurstof: Adem je in en heb je nodig om glucose te verbranden in cellen</a:t>
            </a:r>
          </a:p>
          <a:p>
            <a:r>
              <a:rPr lang="en-US" sz="1800"/>
              <a:t>Zuurstof wordt door de longblaasjes afgegeven aan het bloed</a:t>
            </a:r>
          </a:p>
          <a:p>
            <a:r>
              <a:rPr lang="en-US" sz="1800"/>
              <a:t>Koolstofdioxide wordt door het bloed afgegeven aan de longblaasjes</a:t>
            </a:r>
          </a:p>
        </p:txBody>
      </p:sp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64819DE-F8AA-5288-A352-B6E1143143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95322" y="20507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38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587"/>
    </mc:Choice>
    <mc:Fallback>
      <p:transition spd="slow" advTm="1225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5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4102">
            <a:extLst>
              <a:ext uri="{FF2B5EF4-FFF2-40B4-BE49-F238E27FC236}">
                <a16:creationId xmlns:a16="http://schemas.microsoft.com/office/drawing/2014/main" id="{3301E07F-4F79-4B58-8698-EF24DC1EC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05" name="Arc 4104">
            <a:extLst>
              <a:ext uri="{FF2B5EF4-FFF2-40B4-BE49-F238E27FC236}">
                <a16:creationId xmlns:a16="http://schemas.microsoft.com/office/drawing/2014/main" id="{E58B2195-5055-402F-A3E7-53FF0E498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5836" y="775849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5279A87-E78B-A692-61C0-317C6A109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0738" y="647593"/>
            <a:ext cx="4467792" cy="30605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Hoe werken de longblaasjes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510DFBC-037C-FD8E-DD1F-19358A4E3C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80738" y="3800209"/>
            <a:ext cx="4467792" cy="241019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https://www.youtube.com/watch?v=VJtWHQaGLLc</a:t>
            </a:r>
          </a:p>
        </p:txBody>
      </p:sp>
      <p:sp>
        <p:nvSpPr>
          <p:cNvPr id="4107" name="Oval 4106">
            <a:extLst>
              <a:ext uri="{FF2B5EF4-FFF2-40B4-BE49-F238E27FC236}">
                <a16:creationId xmlns:a16="http://schemas.microsoft.com/office/drawing/2014/main" id="{9EE6F773-742A-491A-9A00-A2A150DF5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4368" y="366810"/>
            <a:ext cx="6124381" cy="61243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Keelholte">
            <a:extLst>
              <a:ext uri="{FF2B5EF4-FFF2-40B4-BE49-F238E27FC236}">
                <a16:creationId xmlns:a16="http://schemas.microsoft.com/office/drawing/2014/main" id="{6ADADD3F-20F5-A885-7AB2-A6F96870796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2261" y="2146354"/>
            <a:ext cx="5463739" cy="2565291"/>
          </a:xfrm>
          <a:custGeom>
            <a:avLst/>
            <a:gdLst/>
            <a:ahLst/>
            <a:cxnLst/>
            <a:rect l="l" t="t" r="r" b="b"/>
            <a:pathLst>
              <a:path w="4273177" h="4470400">
                <a:moveTo>
                  <a:pt x="75080" y="0"/>
                </a:moveTo>
                <a:lnTo>
                  <a:pt x="4198097" y="0"/>
                </a:lnTo>
                <a:cubicBezTo>
                  <a:pt x="4239563" y="0"/>
                  <a:pt x="4273177" y="33614"/>
                  <a:pt x="4273177" y="75080"/>
                </a:cubicBezTo>
                <a:lnTo>
                  <a:pt x="4273177" y="4395320"/>
                </a:lnTo>
                <a:cubicBezTo>
                  <a:pt x="4273177" y="4436786"/>
                  <a:pt x="4239563" y="4470400"/>
                  <a:pt x="4198097" y="4470400"/>
                </a:cubicBezTo>
                <a:lnTo>
                  <a:pt x="75080" y="4470400"/>
                </a:lnTo>
                <a:cubicBezTo>
                  <a:pt x="33614" y="4470400"/>
                  <a:pt x="0" y="4436786"/>
                  <a:pt x="0" y="4395320"/>
                </a:cubicBezTo>
                <a:lnTo>
                  <a:pt x="0" y="75080"/>
                </a:lnTo>
                <a:cubicBezTo>
                  <a:pt x="0" y="33614"/>
                  <a:pt x="33614" y="0"/>
                  <a:pt x="750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BCD7BAE-AEA7-4769-D8D1-BC18238AD7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64130" y="13533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979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71"/>
    </mc:Choice>
    <mc:Fallback>
      <p:transition spd="slow" advTm="161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209</Words>
  <Application>Microsoft Office PowerPoint</Application>
  <PresentationFormat>Breedbeeld</PresentationFormat>
  <Paragraphs>37</Paragraphs>
  <Slides>8</Slides>
  <Notes>0</Notes>
  <HiddenSlides>0</HiddenSlides>
  <MMClips>7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Kantoorthema</vt:lpstr>
      <vt:lpstr>Hoofdstuk 3 </vt:lpstr>
      <vt:lpstr>Leerdoelen </vt:lpstr>
      <vt:lpstr>Begrippen </vt:lpstr>
      <vt:lpstr>De organen van het ademhalingsstelsel </vt:lpstr>
      <vt:lpstr>Organen van het ademhalingsstelsel</vt:lpstr>
      <vt:lpstr>Verbranding </vt:lpstr>
      <vt:lpstr>Gaswisseling </vt:lpstr>
      <vt:lpstr>Hoe werken de longblaasjes</vt:lpstr>
    </vt:vector>
  </TitlesOfParts>
  <Company>Landstede Groep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Hoofdstuk 3 </dc:title>
  <dc:creator>Marloes Kemna</dc:creator>
  <cp:lastModifiedBy>Marloes Kemna</cp:lastModifiedBy>
  <cp:revision>1</cp:revision>
  <dcterms:created xsi:type="dcterms:W3CDTF">2023-12-07T12:06:33Z</dcterms:created>
  <dcterms:modified xsi:type="dcterms:W3CDTF">2023-12-07T12:39:12Z</dcterms:modified>
</cp:coreProperties>
</file>